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nchez" charset="1" panose="02000000000000000000"/>
      <p:regular r:id="rId10"/>
    </p:embeddedFont>
    <p:embeddedFont>
      <p:font typeface="Sanchez Italics" charset="1" panose="00000000000000000000"/>
      <p:regular r:id="rId11"/>
    </p:embeddedFont>
    <p:embeddedFont>
      <p:font typeface="League Spartan" charset="1" panose="00000800000000000000"/>
      <p:regular r:id="rId12"/>
    </p:embeddedFont>
    <p:embeddedFont>
      <p:font typeface="Telegraf" charset="1" panose="00000500000000000000"/>
      <p:regular r:id="rId13"/>
    </p:embeddedFont>
    <p:embeddedFont>
      <p:font typeface="Telegraf Bold" charset="1" panose="00000800000000000000"/>
      <p:regular r:id="rId14"/>
    </p:embeddedFont>
    <p:embeddedFont>
      <p:font typeface="Organic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https://www.youtube.com/watch?v=nsWuzS_dEM8&amp;ab_channel=JacobClifford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https://www.youtube.com/watch?v=Uo51GDk8G1Q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4860802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615311"/>
            <a:ext cx="14902073" cy="2192477"/>
            <a:chOff x="0" y="0"/>
            <a:chExt cx="19869431" cy="29233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1977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Market Failures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31852"/>
              <a:ext cx="19869431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  <a:r>
                <a:rPr lang="en-US" sz="2325" spc="116">
                  <a:solidFill>
                    <a:srgbClr val="000000"/>
                  </a:solidFill>
                  <a:latin typeface="Sanchez"/>
                </a:rPr>
                <a:t>PUBLIC GOODS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3694706"/>
            <a:ext cx="8650346" cy="56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2.9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93685"/>
            <a:ext cx="16349422" cy="6745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Government Provision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In most cases, the government will choose to provide the public good by using tax revenue. This helps to solve the free-rider problem to a degree.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At times, however, the government may pay companies from the private sector if more efficient.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88948" y="5404297"/>
            <a:ext cx="2828925" cy="2828925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873866"/>
            <a:ext cx="16349422" cy="1534310"/>
            <a:chOff x="0" y="0"/>
            <a:chExt cx="21799229" cy="204574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61925"/>
              <a:ext cx="21799229" cy="11994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65"/>
                </a:lnSpc>
              </a:pPr>
              <a:r>
                <a:rPr lang="en-US" sz="6700" spc="-335">
                  <a:solidFill>
                    <a:srgbClr val="000000"/>
                  </a:solidFill>
                  <a:latin typeface="League Spartan"/>
                </a:rPr>
                <a:t>Government Response to Public Goods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55806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323541" y="8335960"/>
            <a:ext cx="3640917" cy="195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9140" y="1755775"/>
            <a:ext cx="11314505" cy="662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Private Goods</a:t>
            </a:r>
          </a:p>
          <a:p>
            <a:pPr>
              <a:lnSpc>
                <a:spcPts val="5099"/>
              </a:lnSpc>
            </a:pPr>
            <a:r>
              <a:rPr lang="en-US" sz="2999" spc="-149">
                <a:solidFill>
                  <a:srgbClr val="000000"/>
                </a:solidFill>
                <a:latin typeface="Arimo"/>
              </a:rPr>
              <a:t>Goods that are rivalrous and excludable.</a:t>
            </a:r>
          </a:p>
          <a:p>
            <a:pPr>
              <a:lnSpc>
                <a:spcPts val="4080"/>
              </a:lnSpc>
            </a:pPr>
            <a:r>
              <a:rPr lang="en-US" sz="2400" spc="-120">
                <a:solidFill>
                  <a:srgbClr val="000000"/>
                </a:solidFill>
                <a:latin typeface="Arimo Bold"/>
              </a:rPr>
              <a:t> Example</a:t>
            </a:r>
            <a:r>
              <a:rPr lang="en-US" sz="2400" spc="-120">
                <a:solidFill>
                  <a:srgbClr val="000000"/>
                </a:solidFill>
                <a:latin typeface="Arimo"/>
              </a:rPr>
              <a:t>: A Banana.  When a banana is consumed, no one else can consume it and people can be prevented from eating it due to price.</a:t>
            </a:r>
          </a:p>
          <a:p>
            <a:pPr>
              <a:lnSpc>
                <a:spcPts val="4079"/>
              </a:lnSpc>
            </a:pPr>
          </a:p>
          <a:p>
            <a:pPr>
              <a:lnSpc>
                <a:spcPts val="4079"/>
              </a:lnSpc>
            </a:pPr>
          </a:p>
          <a:p>
            <a:pPr>
              <a:lnSpc>
                <a:spcPts val="4079"/>
              </a:lnSpc>
            </a:pP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Public Goods</a:t>
            </a:r>
          </a:p>
          <a:p>
            <a:pPr>
              <a:lnSpc>
                <a:spcPts val="5099"/>
              </a:lnSpc>
            </a:pPr>
            <a:r>
              <a:rPr lang="en-US" sz="2999" spc="-149">
                <a:solidFill>
                  <a:srgbClr val="000000"/>
                </a:solidFill>
                <a:latin typeface="Arimo"/>
              </a:rPr>
              <a:t>Goods that are non-excludable and non-rivalrous.</a:t>
            </a:r>
          </a:p>
          <a:p>
            <a:pPr>
              <a:lnSpc>
                <a:spcPts val="4079"/>
              </a:lnSpc>
            </a:pPr>
            <a:r>
              <a:rPr lang="en-US" sz="2400" spc="-12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00" spc="-120">
                <a:solidFill>
                  <a:srgbClr val="000000"/>
                </a:solidFill>
                <a:latin typeface="Arimo Bold"/>
              </a:rPr>
              <a:t>Example</a:t>
            </a:r>
            <a:r>
              <a:rPr lang="en-US" sz="2400" spc="-120">
                <a:solidFill>
                  <a:srgbClr val="000000"/>
                </a:solidFill>
                <a:latin typeface="Arimo"/>
              </a:rPr>
              <a:t>: A highway. Everyone is able to use it freely and if you use it, you aren't preventing others from using it. </a:t>
            </a:r>
          </a:p>
          <a:p>
            <a:pPr>
              <a:lnSpc>
                <a:spcPts val="227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05361" y="6172200"/>
            <a:ext cx="5111553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76425" y="1170037"/>
            <a:ext cx="3882875" cy="41148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04946" y="530575"/>
            <a:ext cx="17078107" cy="1491298"/>
            <a:chOff x="0" y="0"/>
            <a:chExt cx="22770810" cy="198839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52400"/>
              <a:ext cx="22770810" cy="11478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Terms to Know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496948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5213" y="5386641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439703"/>
            <a:ext cx="17078107" cy="4579184"/>
            <a:chOff x="0" y="0"/>
            <a:chExt cx="22770810" cy="610557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52650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The Problem:</a:t>
              </a:r>
            </a:p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How do public goods create market failures?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614129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nsWuzS_dEM8&amp;ab_channel=JacobClifford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14181" y="7928878"/>
            <a:ext cx="8059638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325" spc="116">
                <a:solidFill>
                  <a:srgbClr val="000000"/>
                </a:solidFill>
                <a:latin typeface="Sanchez"/>
              </a:rPr>
              <a:t>ACDC ECON - PUBLIC GOODS AND FREE RIDERS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93685"/>
            <a:ext cx="16349422" cy="3945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Private Goods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Definition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Goods and services that are simultaneously rivalrous and excludable.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Examples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: Plane Tickets, Fast Food Meal, Shoes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9762" y="6588428"/>
            <a:ext cx="4330482" cy="252261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74933" y="6355730"/>
            <a:ext cx="5513067" cy="361105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607832" y="6987489"/>
            <a:ext cx="1732731" cy="29793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Private vs Public Goods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93685"/>
            <a:ext cx="16349422" cy="3385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Public </a:t>
            </a:r>
          </a:p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Definition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Goods that are both non-rivalrous and non-excludable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Examples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: Street lights, National Security, Firefighters, , Air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09789" y="5796915"/>
            <a:ext cx="4114800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5796915"/>
            <a:ext cx="4114800" cy="41148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Private vs Public Goods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75377" y="5718651"/>
            <a:ext cx="4656068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2893685"/>
            <a:ext cx="16349422" cy="2824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The idea is that no one is willing to pay for non-excludable goods and services, and those individuals believe someone else will pay for these goods.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F402B"/>
                </a:solidFill>
                <a:latin typeface="Telegraf"/>
              </a:rPr>
              <a:t>Even if the government pays for these goods using revenue from taxes, free riders still arise as not all citizens will pay their share of taxes.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The Free Rider Problem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Uo51GDk8G1Q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75247" y="7928878"/>
            <a:ext cx="13137505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325" spc="116">
                <a:solidFill>
                  <a:srgbClr val="000000"/>
                </a:solidFill>
                <a:latin typeface="Sanchez"/>
              </a:rPr>
              <a:t>MARGINAL REVOLUTION UNIVERSITY - WHAT IS THE FREE RIDER PROBLEM?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84626" y="5535386"/>
            <a:ext cx="5192177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2893685"/>
            <a:ext cx="16349422" cy="1704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Goods that are excludable but non-rivalrous. An example is a movie theatre or toll highway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3470"/>
            <a:ext cx="16349422" cy="1610460"/>
            <a:chOff x="0" y="0"/>
            <a:chExt cx="21799229" cy="214728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91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Quasi Public Goods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960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DAEyZot2xJI</dc:identifier>
  <dcterms:modified xsi:type="dcterms:W3CDTF">2011-08-01T06:04:30Z</dcterms:modified>
  <cp:revision>1</cp:revision>
  <dc:title>2.9 Market Failures - Public Goods</dc:title>
</cp:coreProperties>
</file>